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70" r:id="rId14"/>
    <p:sldId id="269" r:id="rId15"/>
    <p:sldId id="263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4BC394E-CC5E-4C21-977D-09D5A32E3ABB}" type="datetimeFigureOut">
              <a:rPr lang="en-US" smtClean="0"/>
              <a:pPr/>
              <a:t>5/3/2010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986B8FB-1FF1-4D3F-AE82-DB1132E0F2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BC394E-CC5E-4C21-977D-09D5A32E3ABB}" type="datetimeFigureOut">
              <a:rPr lang="en-US" smtClean="0"/>
              <a:pPr/>
              <a:t>5/3/2010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86B8FB-1FF1-4D3F-AE82-DB1132E0F2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BC394E-CC5E-4C21-977D-09D5A32E3ABB}" type="datetimeFigureOut">
              <a:rPr lang="en-US" smtClean="0"/>
              <a:pPr/>
              <a:t>5/3/2010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86B8FB-1FF1-4D3F-AE82-DB1132E0F2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BC394E-CC5E-4C21-977D-09D5A32E3ABB}" type="datetimeFigureOut">
              <a:rPr lang="en-US" smtClean="0"/>
              <a:pPr/>
              <a:t>5/3/2010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86B8FB-1FF1-4D3F-AE82-DB1132E0F2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BC394E-CC5E-4C21-977D-09D5A32E3ABB}" type="datetimeFigureOut">
              <a:rPr lang="en-US" smtClean="0"/>
              <a:pPr/>
              <a:t>5/3/2010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86B8FB-1FF1-4D3F-AE82-DB1132E0F2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BC394E-CC5E-4C21-977D-09D5A32E3ABB}" type="datetimeFigureOut">
              <a:rPr lang="en-US" smtClean="0"/>
              <a:pPr/>
              <a:t>5/3/2010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86B8FB-1FF1-4D3F-AE82-DB1132E0F2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BC394E-CC5E-4C21-977D-09D5A32E3ABB}" type="datetimeFigureOut">
              <a:rPr lang="en-US" smtClean="0"/>
              <a:pPr/>
              <a:t>5/3/2010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86B8FB-1FF1-4D3F-AE82-DB1132E0F2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BC394E-CC5E-4C21-977D-09D5A32E3ABB}" type="datetimeFigureOut">
              <a:rPr lang="en-US" smtClean="0"/>
              <a:pPr/>
              <a:t>5/3/2010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86B8FB-1FF1-4D3F-AE82-DB1132E0F2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BC394E-CC5E-4C21-977D-09D5A32E3ABB}" type="datetimeFigureOut">
              <a:rPr lang="en-US" smtClean="0"/>
              <a:pPr/>
              <a:t>5/3/2010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86B8FB-1FF1-4D3F-AE82-DB1132E0F2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4BC394E-CC5E-4C21-977D-09D5A32E3ABB}" type="datetimeFigureOut">
              <a:rPr lang="en-US" smtClean="0"/>
              <a:pPr/>
              <a:t>5/3/2010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86B8FB-1FF1-4D3F-AE82-DB1132E0F2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4BC394E-CC5E-4C21-977D-09D5A32E3ABB}" type="datetimeFigureOut">
              <a:rPr lang="en-US" smtClean="0"/>
              <a:pPr/>
              <a:t>5/3/2010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986B8FB-1FF1-4D3F-AE82-DB1132E0F2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4BC394E-CC5E-4C21-977D-09D5A32E3ABB}" type="datetimeFigureOut">
              <a:rPr lang="en-US" smtClean="0"/>
              <a:pPr/>
              <a:t>5/3/2010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986B8FB-1FF1-4D3F-AE82-DB1132E0F27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Cinema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Creating </a:t>
            </a:r>
            <a:r>
              <a:rPr lang="en-US" smtClean="0"/>
              <a:t>a masterpiece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Television begins in 1948</a:t>
            </a:r>
          </a:p>
          <a:p>
            <a:r>
              <a:rPr lang="en-US" dirty="0" smtClean="0"/>
              <a:t>Film now has to contend with TV</a:t>
            </a:r>
          </a:p>
          <a:p>
            <a:r>
              <a:rPr lang="en-US" dirty="0" smtClean="0"/>
              <a:t>Technology advances</a:t>
            </a:r>
          </a:p>
          <a:p>
            <a:pPr lvl="1"/>
            <a:r>
              <a:rPr lang="en-US" dirty="0" smtClean="0"/>
              <a:t>Cinerama – 3 projectors to fill a screen</a:t>
            </a:r>
          </a:p>
          <a:p>
            <a:pPr lvl="1"/>
            <a:r>
              <a:rPr lang="en-US" dirty="0" smtClean="0"/>
              <a:t>Cinemascope – different lens to squeeze picture</a:t>
            </a:r>
          </a:p>
          <a:p>
            <a:pPr lvl="1"/>
            <a:r>
              <a:rPr lang="en-US" dirty="0" smtClean="0"/>
              <a:t>3D – big again today</a:t>
            </a:r>
          </a:p>
          <a:p>
            <a:pPr lvl="1"/>
            <a:r>
              <a:rPr lang="en-US" dirty="0" smtClean="0"/>
              <a:t>Technicolor – brilliant colors, vibrant, </a:t>
            </a:r>
            <a:r>
              <a:rPr lang="en-US" dirty="0" err="1" smtClean="0"/>
              <a:t>gawdy</a:t>
            </a:r>
            <a:endParaRPr lang="en-US" dirty="0" smtClean="0"/>
          </a:p>
          <a:p>
            <a:r>
              <a:rPr lang="en-US" dirty="0" smtClean="0"/>
              <a:t>NBC begins color TV in 1958</a:t>
            </a:r>
          </a:p>
          <a:p>
            <a:r>
              <a:rPr lang="en-US" dirty="0" smtClean="0"/>
              <a:t>Join television</a:t>
            </a:r>
          </a:p>
          <a:p>
            <a:r>
              <a:rPr lang="en-US" dirty="0" smtClean="0"/>
              <a:t>Sale of film to television</a:t>
            </a:r>
          </a:p>
          <a:p>
            <a:r>
              <a:rPr lang="en-US" dirty="0" smtClean="0"/>
              <a:t>Drive in films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Television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Fox – Marvin Davis – </a:t>
            </a:r>
            <a:r>
              <a:rPr lang="en-US" dirty="0" err="1" smtClean="0"/>
              <a:t>Newscorp</a:t>
            </a:r>
            <a:endParaRPr lang="en-US" dirty="0" smtClean="0"/>
          </a:p>
          <a:p>
            <a:r>
              <a:rPr lang="en-US" dirty="0" smtClean="0"/>
              <a:t>Paramount – Gulf &amp; Western – Viacom</a:t>
            </a:r>
          </a:p>
          <a:p>
            <a:r>
              <a:rPr lang="en-US" dirty="0" smtClean="0"/>
              <a:t>Warner – Kinney Corp – Time Warner</a:t>
            </a:r>
          </a:p>
          <a:p>
            <a:r>
              <a:rPr lang="en-US" dirty="0" smtClean="0"/>
              <a:t>MGM – Kirk </a:t>
            </a:r>
            <a:r>
              <a:rPr lang="en-US" dirty="0" err="1" smtClean="0"/>
              <a:t>Kerkorkian</a:t>
            </a:r>
            <a:r>
              <a:rPr lang="en-US" dirty="0" smtClean="0"/>
              <a:t> – MGM/UA</a:t>
            </a:r>
          </a:p>
          <a:p>
            <a:r>
              <a:rPr lang="en-US" dirty="0" smtClean="0"/>
              <a:t>RKO – R.I.P.</a:t>
            </a:r>
          </a:p>
          <a:p>
            <a:r>
              <a:rPr lang="en-US" dirty="0" smtClean="0"/>
              <a:t>Columbia – Coca Cola – Sony</a:t>
            </a:r>
          </a:p>
          <a:p>
            <a:r>
              <a:rPr lang="en-US" dirty="0" smtClean="0"/>
              <a:t>Universal – MCA – Universal MCA – NBC/GE</a:t>
            </a:r>
          </a:p>
          <a:p>
            <a:r>
              <a:rPr lang="en-US" dirty="0" smtClean="0"/>
              <a:t>United Artists - Transamerica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Studios sell off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Films needed to be regulated for audiences</a:t>
            </a:r>
          </a:p>
          <a:p>
            <a:r>
              <a:rPr lang="en-US" dirty="0" smtClean="0"/>
              <a:t>Went into effect on July 1, 1934</a:t>
            </a:r>
          </a:p>
          <a:p>
            <a:r>
              <a:rPr lang="en-US" dirty="0" smtClean="0"/>
              <a:t>Directors have to work around code</a:t>
            </a:r>
          </a:p>
          <a:p>
            <a:r>
              <a:rPr lang="en-US" dirty="0" smtClean="0"/>
              <a:t>Joseph Breen – serves as code overseer</a:t>
            </a:r>
          </a:p>
          <a:p>
            <a:pPr lvl="1"/>
            <a:r>
              <a:rPr lang="en-US" dirty="0" smtClean="0"/>
              <a:t>Given power – his rulings could only be challenged by studio executives</a:t>
            </a:r>
          </a:p>
          <a:p>
            <a:pPr lvl="1"/>
            <a:r>
              <a:rPr lang="en-US" dirty="0" smtClean="0"/>
              <a:t>Allowed producers to work around the code</a:t>
            </a:r>
          </a:p>
          <a:p>
            <a:pPr lvl="1"/>
            <a:r>
              <a:rPr lang="en-US" dirty="0" smtClean="0"/>
              <a:t>Commission for Freedom of the Press</a:t>
            </a:r>
          </a:p>
          <a:p>
            <a:pPr lvl="2"/>
            <a:r>
              <a:rPr lang="en-US" dirty="0" smtClean="0"/>
              <a:t>Believes that while some restrictions are necessary, the code prevents artistic freedom</a:t>
            </a:r>
          </a:p>
          <a:p>
            <a:pPr lvl="1"/>
            <a:r>
              <a:rPr lang="en-US" dirty="0" smtClean="0"/>
              <a:t>1960 ends the code with Hitchcock’s </a:t>
            </a:r>
            <a:r>
              <a:rPr lang="en-US" i="1" dirty="0" smtClean="0"/>
              <a:t>Psycho</a:t>
            </a:r>
            <a:endParaRPr lang="en-US" i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Production Code of Ethics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Psycho (1960)</a:t>
            </a:r>
            <a:endParaRPr lang="en-US" dirty="0"/>
          </a:p>
        </p:txBody>
      </p:sp>
      <p:pic>
        <p:nvPicPr>
          <p:cNvPr id="20482" name="Picture 2" descr="http://marriedandwhatnot.files.wordpress.com/2009/06/psych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1524000"/>
            <a:ext cx="4457700" cy="439102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953000" y="60198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Janet Leigh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1968 – new rating system introduced</a:t>
            </a:r>
          </a:p>
          <a:p>
            <a:r>
              <a:rPr lang="en-US" dirty="0" smtClean="0"/>
              <a:t>MPAA – Motion Picture Association of America</a:t>
            </a:r>
          </a:p>
          <a:p>
            <a:r>
              <a:rPr lang="en-US" dirty="0" smtClean="0"/>
              <a:t>Original - G, M, R, X</a:t>
            </a:r>
          </a:p>
          <a:p>
            <a:r>
              <a:rPr lang="en-US" dirty="0" smtClean="0"/>
              <a:t>Now – G, PG, PG-13, R, NC-17</a:t>
            </a:r>
          </a:p>
          <a:p>
            <a:pPr lvl="1"/>
            <a:r>
              <a:rPr lang="en-US" dirty="0" smtClean="0"/>
              <a:t>PG-13 introduced in 1983 in response to </a:t>
            </a:r>
            <a:r>
              <a:rPr lang="en-US" i="1" dirty="0" smtClean="0"/>
              <a:t>Indiana Jones and the Temple of Doom</a:t>
            </a:r>
          </a:p>
          <a:p>
            <a:r>
              <a:rPr lang="en-US" dirty="0" smtClean="0"/>
              <a:t>Rating system different from the code in that it puts the pressure on the audience</a:t>
            </a:r>
          </a:p>
          <a:p>
            <a:r>
              <a:rPr lang="en-US" dirty="0" smtClean="0"/>
              <a:t>Rating system has never been clearly defined</a:t>
            </a:r>
          </a:p>
          <a:p>
            <a:pPr lvl="1"/>
            <a:r>
              <a:rPr lang="en-US" dirty="0" smtClean="0"/>
              <a:t>Gory films can get an R rating while some of them should be NC-17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new rating system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 you believe film affects society today?</a:t>
            </a:r>
          </a:p>
          <a:p>
            <a:r>
              <a:rPr lang="en-US" dirty="0" smtClean="0"/>
              <a:t>How have you seen films change since you were a child?</a:t>
            </a:r>
          </a:p>
          <a:p>
            <a:r>
              <a:rPr lang="en-US" dirty="0" smtClean="0"/>
              <a:t>What kinds of films sell today?</a:t>
            </a:r>
          </a:p>
          <a:p>
            <a:r>
              <a:rPr lang="en-US" dirty="0" smtClean="0"/>
              <a:t>Are there still controversial films today?  What recent films have stirred up controversy?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Questions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1895 – </a:t>
            </a:r>
            <a:r>
              <a:rPr lang="en-US" dirty="0" err="1" smtClean="0"/>
              <a:t>Kinetoscope</a:t>
            </a:r>
            <a:r>
              <a:rPr lang="en-US" dirty="0" smtClean="0"/>
              <a:t> developed by Edison</a:t>
            </a:r>
          </a:p>
          <a:p>
            <a:r>
              <a:rPr lang="en-US" dirty="0" smtClean="0"/>
              <a:t>Free oneself from time and space</a:t>
            </a:r>
          </a:p>
          <a:p>
            <a:pPr lvl="1"/>
            <a:r>
              <a:rPr lang="en-US" dirty="0" smtClean="0"/>
              <a:t>Forms of Technology</a:t>
            </a:r>
          </a:p>
          <a:p>
            <a:pPr lvl="2"/>
            <a:r>
              <a:rPr lang="en-US" dirty="0" smtClean="0"/>
              <a:t>Telegraph</a:t>
            </a:r>
          </a:p>
          <a:p>
            <a:pPr lvl="2"/>
            <a:r>
              <a:rPr lang="en-US" dirty="0" smtClean="0"/>
              <a:t>Photography</a:t>
            </a:r>
          </a:p>
          <a:p>
            <a:pPr lvl="2"/>
            <a:r>
              <a:rPr lang="en-US" dirty="0" smtClean="0"/>
              <a:t>Telephone</a:t>
            </a:r>
          </a:p>
          <a:p>
            <a:r>
              <a:rPr lang="en-US" dirty="0" smtClean="0"/>
              <a:t>1905 – Edison develops system to project on a larger space</a:t>
            </a:r>
          </a:p>
          <a:p>
            <a:pPr lvl="1"/>
            <a:r>
              <a:rPr lang="en-US" dirty="0" smtClean="0"/>
              <a:t>Development of the movie theatre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does film begin?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Social phenomenon</a:t>
            </a:r>
          </a:p>
          <a:p>
            <a:r>
              <a:rPr lang="en-US" dirty="0" smtClean="0"/>
              <a:t>1903 - </a:t>
            </a:r>
            <a:r>
              <a:rPr lang="en-US" sz="2400" dirty="0" smtClean="0"/>
              <a:t>Edward Porter introduces American film</a:t>
            </a:r>
          </a:p>
          <a:p>
            <a:pPr lvl="1"/>
            <a:r>
              <a:rPr lang="en-US" i="1" dirty="0" smtClean="0"/>
              <a:t>Life of an American Fireman</a:t>
            </a:r>
          </a:p>
          <a:p>
            <a:pPr lvl="1"/>
            <a:r>
              <a:rPr lang="en-US" i="1" dirty="0" smtClean="0"/>
              <a:t>The Great Train Robbery</a:t>
            </a:r>
          </a:p>
          <a:p>
            <a:r>
              <a:rPr lang="en-US" dirty="0" smtClean="0"/>
              <a:t>Early films showed news clips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Where does film begin? (cont.)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Great Train Robbery</a:t>
            </a:r>
            <a:endParaRPr lang="en-US" dirty="0"/>
          </a:p>
        </p:txBody>
      </p:sp>
      <p:pic>
        <p:nvPicPr>
          <p:cNvPr id="1026" name="Picture 2" descr="http://www.ettc.net/njarts/examples/GreatTrainRobbery4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981200"/>
            <a:ext cx="3810000" cy="3076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D.W. Griffith film</a:t>
            </a:r>
          </a:p>
          <a:p>
            <a:r>
              <a:rPr lang="en-US" dirty="0" smtClean="0"/>
              <a:t>Set during and after The Civil War</a:t>
            </a:r>
          </a:p>
          <a:p>
            <a:r>
              <a:rPr lang="en-US" sz="2400" dirty="0" smtClean="0"/>
              <a:t>“</a:t>
            </a:r>
            <a:r>
              <a:rPr lang="en-US" sz="2400" i="1" dirty="0" smtClean="0"/>
              <a:t>The Birth of a Nation </a:t>
            </a:r>
            <a:r>
              <a:rPr lang="en-US" sz="2400" dirty="0" smtClean="0"/>
              <a:t>is as revered as it is reviled”</a:t>
            </a:r>
          </a:p>
          <a:p>
            <a:r>
              <a:rPr lang="en-US" dirty="0" smtClean="0"/>
              <a:t>Pioneered many film techniques</a:t>
            </a:r>
          </a:p>
          <a:p>
            <a:pPr lvl="1"/>
            <a:r>
              <a:rPr lang="en-US" dirty="0" smtClean="0"/>
              <a:t>Deep focus, jump-cut, close-up</a:t>
            </a:r>
          </a:p>
          <a:p>
            <a:r>
              <a:rPr lang="en-US" dirty="0" smtClean="0"/>
              <a:t>White actors painted faces black</a:t>
            </a:r>
          </a:p>
          <a:p>
            <a:r>
              <a:rPr lang="en-US" dirty="0" smtClean="0"/>
              <a:t>Film criticized for being racist</a:t>
            </a:r>
          </a:p>
          <a:p>
            <a:r>
              <a:rPr lang="en-US" dirty="0" smtClean="0"/>
              <a:t>First successful feature length film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Birth of a Nation (1915)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Birth of a Nation</a:t>
            </a:r>
            <a:endParaRPr lang="en-US" dirty="0"/>
          </a:p>
        </p:txBody>
      </p:sp>
      <p:pic>
        <p:nvPicPr>
          <p:cNvPr id="17410" name="Picture 2" descr="http://symonsez.files.wordpress.com/2009/02/birthnatidiot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1600200"/>
            <a:ext cx="3952875" cy="3371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Birth of a Nation</a:t>
            </a:r>
            <a:endParaRPr lang="en-US" dirty="0"/>
          </a:p>
        </p:txBody>
      </p:sp>
      <p:pic>
        <p:nvPicPr>
          <p:cNvPr id="19458" name="Picture 2" descr="http://www.calendarlive.com/media/photo/2006-05/142764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1676400"/>
            <a:ext cx="4762500" cy="3590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Studios take over around 1925</a:t>
            </a:r>
          </a:p>
          <a:p>
            <a:r>
              <a:rPr lang="en-US" dirty="0" smtClean="0"/>
              <a:t>Major studios from 1925-1948</a:t>
            </a:r>
          </a:p>
          <a:p>
            <a:pPr lvl="1"/>
            <a:r>
              <a:rPr lang="en-US" dirty="0" smtClean="0"/>
              <a:t>Fox – classic, rural, social realism, controversy</a:t>
            </a:r>
          </a:p>
          <a:p>
            <a:pPr lvl="1"/>
            <a:r>
              <a:rPr lang="en-US" dirty="0" smtClean="0"/>
              <a:t>Warner Bros. – controversy, realism (gangster)</a:t>
            </a:r>
          </a:p>
          <a:p>
            <a:pPr lvl="1"/>
            <a:r>
              <a:rPr lang="en-US" dirty="0" smtClean="0"/>
              <a:t>Paramount – sophisticated, big movies</a:t>
            </a:r>
          </a:p>
          <a:p>
            <a:pPr lvl="1"/>
            <a:r>
              <a:rPr lang="en-US" dirty="0" err="1" smtClean="0"/>
              <a:t>Loew’s</a:t>
            </a:r>
            <a:r>
              <a:rPr lang="en-US" dirty="0" smtClean="0"/>
              <a:t> MGM – mainstream, avoid controversy</a:t>
            </a:r>
          </a:p>
          <a:p>
            <a:pPr lvl="1"/>
            <a:r>
              <a:rPr lang="en-US" dirty="0" smtClean="0"/>
              <a:t>RKO – weird, more shadowy, </a:t>
            </a:r>
          </a:p>
          <a:p>
            <a:r>
              <a:rPr lang="en-US" dirty="0" smtClean="0"/>
              <a:t>Minor Studios</a:t>
            </a:r>
          </a:p>
          <a:p>
            <a:pPr lvl="1"/>
            <a:r>
              <a:rPr lang="en-US" dirty="0" smtClean="0"/>
              <a:t>Columbia</a:t>
            </a:r>
          </a:p>
          <a:p>
            <a:pPr lvl="1"/>
            <a:r>
              <a:rPr lang="en-US" dirty="0" smtClean="0"/>
              <a:t>Universal</a:t>
            </a:r>
            <a:endParaRPr lang="en-US" dirty="0" smtClean="0"/>
          </a:p>
          <a:p>
            <a:pPr lvl="1"/>
            <a:r>
              <a:rPr lang="en-US" dirty="0" smtClean="0"/>
              <a:t>United Artists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Studio System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Studios in California / HQ in New York</a:t>
            </a:r>
          </a:p>
          <a:p>
            <a:pPr lvl="1"/>
            <a:r>
              <a:rPr lang="en-US" dirty="0" smtClean="0"/>
              <a:t>Cheap labor – good location</a:t>
            </a:r>
          </a:p>
          <a:p>
            <a:r>
              <a:rPr lang="en-US" smtClean="0"/>
              <a:t>Vertical </a:t>
            </a:r>
            <a:r>
              <a:rPr lang="en-US" smtClean="0"/>
              <a:t>Integration</a:t>
            </a:r>
            <a:endParaRPr lang="en-US" dirty="0" smtClean="0"/>
          </a:p>
          <a:p>
            <a:pPr lvl="1"/>
            <a:r>
              <a:rPr lang="en-US" dirty="0" smtClean="0"/>
              <a:t>Control of all aspects of the film</a:t>
            </a:r>
          </a:p>
          <a:p>
            <a:pPr lvl="2"/>
            <a:r>
              <a:rPr lang="en-US" dirty="0" smtClean="0"/>
              <a:t>Production – 40-60 movies a year</a:t>
            </a:r>
          </a:p>
          <a:p>
            <a:pPr lvl="3"/>
            <a:r>
              <a:rPr lang="en-US" dirty="0" smtClean="0"/>
              <a:t>Oligopoly – a few businesses running the industry</a:t>
            </a:r>
          </a:p>
          <a:p>
            <a:pPr lvl="2"/>
            <a:r>
              <a:rPr lang="en-US" dirty="0" smtClean="0"/>
              <a:t>Distribution</a:t>
            </a:r>
          </a:p>
          <a:p>
            <a:pPr lvl="2"/>
            <a:r>
              <a:rPr lang="en-US" dirty="0" smtClean="0"/>
              <a:t>Exhibition – 70% of box office take goes back to studio</a:t>
            </a:r>
          </a:p>
          <a:p>
            <a:pPr lvl="3"/>
            <a:r>
              <a:rPr lang="en-US" dirty="0" smtClean="0"/>
              <a:t>Top five studios owned 1/6 of theatres</a:t>
            </a:r>
          </a:p>
          <a:p>
            <a:pPr lvl="3"/>
            <a:r>
              <a:rPr lang="en-US" dirty="0" smtClean="0"/>
              <a:t>Block booking – take what you get</a:t>
            </a:r>
          </a:p>
          <a:p>
            <a:pPr lvl="3"/>
            <a:r>
              <a:rPr lang="en-US" dirty="0" smtClean="0"/>
              <a:t>Blind bidding – take what you haven’t seen</a:t>
            </a:r>
          </a:p>
          <a:p>
            <a:pPr lvl="4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Studio System (cont.)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341</TotalTime>
  <Words>600</Words>
  <Application>Microsoft Office PowerPoint</Application>
  <PresentationFormat>On-screen Show (4:3)</PresentationFormat>
  <Paragraphs>100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Concourse</vt:lpstr>
      <vt:lpstr>Cinema</vt:lpstr>
      <vt:lpstr>Where does film begin?</vt:lpstr>
      <vt:lpstr>Where does film begin? (cont.)</vt:lpstr>
      <vt:lpstr>The Great Train Robbery</vt:lpstr>
      <vt:lpstr>Birth of a Nation (1915)</vt:lpstr>
      <vt:lpstr>Birth of a Nation</vt:lpstr>
      <vt:lpstr>Birth of a Nation</vt:lpstr>
      <vt:lpstr>Studio System</vt:lpstr>
      <vt:lpstr>Studio System (cont.)</vt:lpstr>
      <vt:lpstr>Television</vt:lpstr>
      <vt:lpstr>Studios sell off</vt:lpstr>
      <vt:lpstr>Production Code of Ethics</vt:lpstr>
      <vt:lpstr>Psycho (1960)</vt:lpstr>
      <vt:lpstr>A new rating system</vt:lpstr>
      <vt:lpstr>Discussion Questions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Cinema</dc:title>
  <dc:creator>Administrator</dc:creator>
  <cp:lastModifiedBy>Administrator</cp:lastModifiedBy>
  <cp:revision>21</cp:revision>
  <dcterms:created xsi:type="dcterms:W3CDTF">2010-04-29T12:38:03Z</dcterms:created>
  <dcterms:modified xsi:type="dcterms:W3CDTF">2010-05-03T13:30:26Z</dcterms:modified>
</cp:coreProperties>
</file>